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305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168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228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09423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7772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1765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0991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882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702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41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480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066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201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200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871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22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098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E2B699A-54F0-422F-B91E-8288F93170D6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6ED8A-A946-4F55-8BEB-C6DAFDA8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7753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443" y="2861734"/>
            <a:ext cx="7292819" cy="2582463"/>
          </a:xfrm>
        </p:spPr>
        <p:txBody>
          <a:bodyPr/>
          <a:lstStyle/>
          <a:p>
            <a:r>
              <a:rPr lang="en-US" sz="2800" dirty="0" smtClean="0"/>
              <a:t>Dr. R. </a:t>
            </a:r>
            <a:r>
              <a:rPr lang="en-US" sz="2800" dirty="0" err="1" smtClean="0"/>
              <a:t>Bindhusaran</a:t>
            </a:r>
            <a:r>
              <a:rPr lang="en-US" sz="2800" dirty="0" smtClean="0"/>
              <a:t>, Associate professor</a:t>
            </a:r>
            <a:br>
              <a:rPr lang="en-US" sz="2800" dirty="0" smtClean="0"/>
            </a:br>
            <a:r>
              <a:rPr lang="en-US" sz="2800" dirty="0" smtClean="0"/>
              <a:t>DEPT OF PATHOLOGY, SKHMC, Kulasekharam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697629" y="810291"/>
            <a:ext cx="7954002" cy="2256466"/>
          </a:xfrm>
        </p:spPr>
        <p:txBody>
          <a:bodyPr>
            <a:normAutofit fontScale="92500" lnSpcReduction="10000"/>
          </a:bodyPr>
          <a:lstStyle/>
          <a:p>
            <a:r>
              <a:rPr lang="en-US" sz="5400" b="1" dirty="0"/>
              <a:t>BRONCHOGENIC CARCINOMA</a:t>
            </a:r>
            <a:r>
              <a:rPr lang="en-US" sz="5400" dirty="0"/>
              <a:t> </a:t>
            </a:r>
            <a:br>
              <a:rPr lang="en-US" sz="5400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645850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825624"/>
            <a:ext cx="9009089" cy="5032375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2</a:t>
            </a:r>
            <a:r>
              <a:rPr lang="en-US" sz="2400" b="1" dirty="0">
                <a:solidFill>
                  <a:srgbClr val="FFFF00"/>
                </a:solidFill>
              </a:rPr>
              <a:t>. OTHER FACTORS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sz="2400" dirty="0" err="1" smtClean="0"/>
              <a:t>i</a:t>
            </a:r>
            <a:r>
              <a:rPr lang="en-US" sz="2400" dirty="0"/>
              <a:t>) Radiation exposure </a:t>
            </a:r>
            <a:r>
              <a:rPr lang="en-US" sz="2400" dirty="0" smtClean="0"/>
              <a:t>- radon</a:t>
            </a:r>
          </a:p>
          <a:p>
            <a:pPr marL="0" indent="0">
              <a:buNone/>
            </a:pPr>
            <a:r>
              <a:rPr lang="en-US" sz="2400" dirty="0" smtClean="0"/>
              <a:t>ii</a:t>
            </a:r>
            <a:r>
              <a:rPr lang="en-US" sz="2400" dirty="0"/>
              <a:t>) Atmospheric pollution </a:t>
            </a:r>
            <a:r>
              <a:rPr lang="en-US" sz="2400" dirty="0" smtClean="0"/>
              <a:t>- industry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iii) Occupational </a:t>
            </a:r>
            <a:endParaRPr lang="en-US" sz="2400" dirty="0" smtClean="0"/>
          </a:p>
          <a:p>
            <a:r>
              <a:rPr lang="en-US" sz="2400" dirty="0" smtClean="0"/>
              <a:t>These include workers </a:t>
            </a:r>
            <a:r>
              <a:rPr lang="en-US" sz="2400" dirty="0"/>
              <a:t>exposed to asbestos, </a:t>
            </a:r>
            <a:r>
              <a:rPr lang="en-US" sz="2400" dirty="0" err="1"/>
              <a:t>bis</a:t>
            </a:r>
            <a:r>
              <a:rPr lang="en-US" sz="2400" dirty="0"/>
              <a:t>-ethers, nickel, </a:t>
            </a:r>
            <a:r>
              <a:rPr lang="en-US" sz="2400" dirty="0" smtClean="0"/>
              <a:t>beryllium, arsenic</a:t>
            </a:r>
            <a:r>
              <a:rPr lang="en-US" sz="2400" dirty="0"/>
              <a:t>, metallic iron and iron-oxide. Some </a:t>
            </a:r>
            <a:r>
              <a:rPr lang="en-US" sz="2400" dirty="0" smtClean="0"/>
              <a:t>industrial carcinogens </a:t>
            </a:r>
            <a:r>
              <a:rPr lang="en-US" sz="2400" dirty="0"/>
              <a:t>and cigarette smoking have </a:t>
            </a:r>
            <a:r>
              <a:rPr lang="en-US" sz="2400" dirty="0" err="1"/>
              <a:t>cocarcinogenic</a:t>
            </a:r>
            <a:r>
              <a:rPr lang="en-US" sz="2400" dirty="0"/>
              <a:t> eﬀect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smtClean="0">
                <a:solidFill>
                  <a:srgbClr val="FFFF00"/>
                </a:solidFill>
              </a:rPr>
              <a:t>iv</a:t>
            </a:r>
            <a:r>
              <a:rPr lang="en-US" sz="2400" b="1" dirty="0">
                <a:solidFill>
                  <a:srgbClr val="FFFF00"/>
                </a:solidFill>
              </a:rPr>
              <a:t>) Dietary factors 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r>
              <a:rPr lang="en-US" sz="2400" dirty="0" smtClean="0"/>
              <a:t>Susceptibility </a:t>
            </a:r>
            <a:r>
              <a:rPr lang="en-US" sz="2400" dirty="0"/>
              <a:t>to respiratory cancers </a:t>
            </a:r>
            <a:r>
              <a:rPr lang="en-US" sz="2400" dirty="0" smtClean="0"/>
              <a:t>is increased </a:t>
            </a:r>
            <a:r>
              <a:rPr lang="en-US" sz="2400" dirty="0"/>
              <a:t>in vitamin A </a:t>
            </a:r>
            <a:r>
              <a:rPr lang="en-US" sz="2400" dirty="0" smtClean="0"/>
              <a:t>deficiency.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8154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MOLECULAR </a:t>
            </a:r>
            <a:r>
              <a:rPr lang="en-US" sz="4000" b="1" dirty="0" smtClean="0"/>
              <a:t>PATHOGENESIS</a:t>
            </a:r>
            <a:r>
              <a:rPr lang="en-US" sz="4000" dirty="0" smtClean="0"/>
              <a:t>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</a:t>
            </a:r>
            <a:r>
              <a:rPr lang="en-US" sz="2800" dirty="0" smtClean="0"/>
              <a:t>here </a:t>
            </a:r>
            <a:r>
              <a:rPr lang="en-US" sz="2800" dirty="0"/>
              <a:t>are several </a:t>
            </a:r>
            <a:r>
              <a:rPr lang="en-US" sz="2800" dirty="0" smtClean="0"/>
              <a:t>genetic</a:t>
            </a:r>
            <a:r>
              <a:rPr lang="en-US" sz="2800" dirty="0"/>
              <a:t> </a:t>
            </a:r>
            <a:r>
              <a:rPr lang="en-US" sz="2800" dirty="0" smtClean="0"/>
              <a:t>alterations </a:t>
            </a:r>
            <a:r>
              <a:rPr lang="en-US" sz="2800" dirty="0"/>
              <a:t>in cancer stem cells which produce clones </a:t>
            </a:r>
            <a:r>
              <a:rPr lang="en-US" sz="2800" dirty="0" smtClean="0"/>
              <a:t>of malignant </a:t>
            </a:r>
            <a:r>
              <a:rPr lang="en-US" sz="2800" dirty="0"/>
              <a:t>cells to form </a:t>
            </a:r>
            <a:r>
              <a:rPr lang="en-US" sz="2800" dirty="0" err="1"/>
              <a:t>tumour</a:t>
            </a:r>
            <a:r>
              <a:rPr lang="en-US" sz="2800" dirty="0"/>
              <a:t> mass </a:t>
            </a:r>
            <a:br>
              <a:rPr lang="en-US" sz="2800" dirty="0"/>
            </a:br>
            <a:r>
              <a:rPr lang="en-US" sz="2800" b="1" dirty="0">
                <a:solidFill>
                  <a:srgbClr val="FFFF00"/>
                </a:solidFill>
              </a:rPr>
              <a:t>1. Activation of growth-promoting oncogenes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en-US" sz="2800" dirty="0" smtClean="0"/>
              <a:t>Mutation in </a:t>
            </a:r>
            <a:r>
              <a:rPr lang="en-US" sz="2800" i="1" dirty="0"/>
              <a:t>K-RAS </a:t>
            </a:r>
            <a:r>
              <a:rPr lang="en-US" sz="2800" dirty="0"/>
              <a:t>oncogene has been seen as the dominant </a:t>
            </a:r>
            <a:r>
              <a:rPr lang="en-US" sz="2800" dirty="0" smtClean="0"/>
              <a:t>change in </a:t>
            </a:r>
            <a:r>
              <a:rPr lang="en-US" sz="2800" dirty="0"/>
              <a:t>lung </a:t>
            </a:r>
            <a:r>
              <a:rPr lang="en-US" sz="2800" dirty="0" smtClean="0"/>
              <a:t>cancer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>
                <a:solidFill>
                  <a:srgbClr val="FFFF00"/>
                </a:solidFill>
              </a:rPr>
              <a:t>2. Inactivation of </a:t>
            </a:r>
            <a:r>
              <a:rPr lang="en-US" sz="2800" b="1" dirty="0" err="1">
                <a:solidFill>
                  <a:srgbClr val="FFFF00"/>
                </a:solidFill>
              </a:rPr>
              <a:t>tumour</a:t>
            </a:r>
            <a:r>
              <a:rPr lang="en-US" sz="2800" b="1" dirty="0">
                <a:solidFill>
                  <a:srgbClr val="FFFF00"/>
                </a:solidFill>
              </a:rPr>
              <a:t>-suppressor genes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inactivation of </a:t>
            </a:r>
            <a:r>
              <a:rPr lang="en-US" sz="2800" i="1" dirty="0"/>
              <a:t>p53 </a:t>
            </a:r>
            <a:r>
              <a:rPr lang="en-US" sz="2800" dirty="0"/>
              <a:t>and </a:t>
            </a:r>
            <a:r>
              <a:rPr lang="en-US" sz="2800" i="1" dirty="0" err="1"/>
              <a:t>Rb</a:t>
            </a:r>
            <a:r>
              <a:rPr lang="en-US" sz="2800" i="1" dirty="0"/>
              <a:t> </a:t>
            </a:r>
            <a:r>
              <a:rPr lang="en-US" sz="2800" dirty="0"/>
              <a:t>gene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848756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882" y="1825624"/>
            <a:ext cx="8964118" cy="490495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3. Autocrine growth factors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Nicotine acts as both initiator as well as promoter carcinogen</a:t>
            </a:r>
            <a:r>
              <a:rPr lang="en-US" sz="2800" dirty="0" smtClean="0"/>
              <a:t>.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4. Inherited predisposition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7446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MORPHOLOGIC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Bronchogenic </a:t>
            </a:r>
            <a:r>
              <a:rPr lang="en-US" sz="2600" dirty="0"/>
              <a:t>carcinoma can occur anywhere in the</a:t>
            </a:r>
            <a:br>
              <a:rPr lang="en-US" sz="2600" dirty="0"/>
            </a:br>
            <a:r>
              <a:rPr lang="en-US" sz="2600" dirty="0"/>
              <a:t>lung but the most common location is </a:t>
            </a:r>
            <a:r>
              <a:rPr lang="en-US" sz="2600" i="1" dirty="0">
                <a:solidFill>
                  <a:srgbClr val="FFFF00"/>
                </a:solidFill>
              </a:rPr>
              <a:t>hilar</a:t>
            </a:r>
            <a:r>
              <a:rPr lang="en-US" sz="2600" i="1" dirty="0"/>
              <a:t>, </a:t>
            </a:r>
            <a:r>
              <a:rPr lang="en-US" sz="2600" dirty="0"/>
              <a:t>followed in</a:t>
            </a:r>
            <a:br>
              <a:rPr lang="en-US" sz="2600" dirty="0"/>
            </a:br>
            <a:r>
              <a:rPr lang="en-US" sz="2600" dirty="0"/>
              <a:t>descending frequency by </a:t>
            </a:r>
            <a:r>
              <a:rPr lang="en-US" sz="2600" i="1" dirty="0">
                <a:solidFill>
                  <a:srgbClr val="FFFF00"/>
                </a:solidFill>
              </a:rPr>
              <a:t>peripheral </a:t>
            </a:r>
            <a:r>
              <a:rPr lang="en-US" sz="2600" dirty="0">
                <a:solidFill>
                  <a:srgbClr val="FFFF00"/>
                </a:solidFill>
              </a:rPr>
              <a:t>type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smtClean="0"/>
              <a:t> 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b="1" dirty="0">
                <a:solidFill>
                  <a:srgbClr val="FFFF00"/>
                </a:solidFill>
              </a:rPr>
              <a:t>1. Hilar type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endParaRPr lang="en-US" sz="2600" dirty="0" smtClean="0">
              <a:solidFill>
                <a:srgbClr val="FFFF00"/>
              </a:solidFill>
            </a:endParaRPr>
          </a:p>
          <a:p>
            <a:r>
              <a:rPr lang="en-US" sz="2600" dirty="0"/>
              <a:t>commonly, the </a:t>
            </a:r>
            <a:r>
              <a:rPr lang="en-US" sz="2600" dirty="0" smtClean="0"/>
              <a:t>lung cancer </a:t>
            </a:r>
            <a:r>
              <a:rPr lang="en-US" sz="2600" dirty="0"/>
              <a:t>arises in the main bronchus or one of its </a:t>
            </a:r>
            <a:r>
              <a:rPr lang="en-US" sz="2600" dirty="0" smtClean="0"/>
              <a:t>segmental branches </a:t>
            </a:r>
            <a:r>
              <a:rPr lang="en-US" sz="2600" dirty="0"/>
              <a:t>in the hilar parts of the </a:t>
            </a:r>
            <a:r>
              <a:rPr lang="en-US" sz="2600" dirty="0" smtClean="0"/>
              <a:t>lungs</a:t>
            </a:r>
          </a:p>
          <a:p>
            <a:r>
              <a:rPr lang="en-US" sz="2600" dirty="0" err="1"/>
              <a:t>tumour</a:t>
            </a:r>
            <a:r>
              <a:rPr lang="en-US" sz="2600" dirty="0"/>
              <a:t> begins as a small roughened </a:t>
            </a:r>
            <a:r>
              <a:rPr lang="en-US" sz="2600" dirty="0" smtClean="0"/>
              <a:t>area on </a:t>
            </a:r>
            <a:r>
              <a:rPr lang="en-US" sz="2600" dirty="0"/>
              <a:t>the bronchial mucosa at the bifurcation </a:t>
            </a:r>
            <a:endParaRPr lang="en-US" sz="2600" dirty="0" smtClean="0"/>
          </a:p>
          <a:p>
            <a:r>
              <a:rPr lang="en-US" sz="2600" dirty="0"/>
              <a:t>As the </a:t>
            </a:r>
            <a:r>
              <a:rPr lang="en-US" sz="2600" dirty="0" err="1" smtClean="0"/>
              <a:t>tumour</a:t>
            </a:r>
            <a:r>
              <a:rPr lang="en-US" sz="2600" dirty="0"/>
              <a:t> </a:t>
            </a:r>
            <a:r>
              <a:rPr lang="en-US" sz="2600" dirty="0" smtClean="0"/>
              <a:t>enlarges</a:t>
            </a:r>
            <a:r>
              <a:rPr lang="en-US" sz="2600" dirty="0"/>
              <a:t>, it thickens the bronchial mucosa </a:t>
            </a:r>
            <a:r>
              <a:rPr lang="en-US" sz="2600" dirty="0" smtClean="0"/>
              <a:t>producing nodular </a:t>
            </a:r>
            <a:r>
              <a:rPr lang="en-US" sz="2600" dirty="0"/>
              <a:t>or ulcerated surface </a:t>
            </a:r>
            <a:endParaRPr lang="en-US" sz="2600" dirty="0" smtClean="0"/>
          </a:p>
          <a:p>
            <a:r>
              <a:rPr lang="en-US" sz="2600" dirty="0" smtClean="0"/>
              <a:t>carcinoma </a:t>
            </a:r>
            <a:r>
              <a:rPr lang="en-US" sz="2600" dirty="0"/>
              <a:t>grows into a friable spherical mass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7090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2. Peripheral type</a:t>
            </a:r>
            <a:br>
              <a:rPr lang="en-US" b="1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9144000" cy="4859988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err="1"/>
              <a:t>tumour</a:t>
            </a:r>
            <a:r>
              <a:rPr lang="en-US" sz="2800" dirty="0"/>
              <a:t> may be a single nodule or multiple</a:t>
            </a:r>
            <a:br>
              <a:rPr lang="en-US" sz="2800" dirty="0"/>
            </a:br>
            <a:r>
              <a:rPr lang="en-US" sz="2800" dirty="0"/>
              <a:t>nodules in the periphery of the lung producing </a:t>
            </a:r>
            <a:r>
              <a:rPr lang="en-US" sz="2800" dirty="0" smtClean="0"/>
              <a:t>pneumonia like </a:t>
            </a:r>
            <a:r>
              <a:rPr lang="en-US" sz="2800" dirty="0"/>
              <a:t>consolidation of a large part of the lung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9335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Histologically ( 5 types)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02" y="1825625"/>
            <a:ext cx="8994098" cy="487497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1</a:t>
            </a:r>
            <a:r>
              <a:rPr lang="en-US" sz="2400" b="1" dirty="0">
                <a:solidFill>
                  <a:srgbClr val="FFFF00"/>
                </a:solidFill>
              </a:rPr>
              <a:t>. Squamous cell (epidermoid) carcinoma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These </a:t>
            </a:r>
            <a:r>
              <a:rPr lang="en-US" sz="2400" dirty="0" err="1" smtClean="0"/>
              <a:t>tumours</a:t>
            </a:r>
            <a:r>
              <a:rPr lang="en-US" sz="2400" dirty="0" smtClean="0"/>
              <a:t> </a:t>
            </a:r>
            <a:r>
              <a:rPr lang="en-US" sz="2400" dirty="0"/>
              <a:t>usually arise in a large bronchus and are prone </a:t>
            </a:r>
            <a:r>
              <a:rPr lang="en-US" sz="2400" dirty="0" smtClean="0"/>
              <a:t>to massive </a:t>
            </a:r>
            <a:r>
              <a:rPr lang="en-US" sz="2400" dirty="0"/>
              <a:t>necrosis and cavitation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tumour</a:t>
            </a:r>
            <a:r>
              <a:rPr lang="en-US" sz="2400" dirty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diagnosed microscopically by </a:t>
            </a:r>
            <a:r>
              <a:rPr lang="en-US" sz="2400" dirty="0" err="1"/>
              <a:t>identifcation</a:t>
            </a:r>
            <a:r>
              <a:rPr lang="en-US" sz="2400" dirty="0"/>
              <a:t> of </a:t>
            </a:r>
            <a:r>
              <a:rPr lang="en-US" sz="2400" dirty="0" smtClean="0"/>
              <a:t>either </a:t>
            </a:r>
            <a:r>
              <a:rPr lang="en-US" sz="2400" dirty="0" smtClean="0">
                <a:solidFill>
                  <a:srgbClr val="FFFF00"/>
                </a:solidFill>
              </a:rPr>
              <a:t>intercellular </a:t>
            </a:r>
            <a:r>
              <a:rPr lang="en-US" sz="2400" dirty="0">
                <a:solidFill>
                  <a:srgbClr val="FFFF00"/>
                </a:solidFill>
              </a:rPr>
              <a:t>bridges </a:t>
            </a:r>
            <a:r>
              <a:rPr lang="en-US" sz="2400" dirty="0" smtClean="0">
                <a:solidFill>
                  <a:srgbClr val="FFFF00"/>
                </a:solidFill>
              </a:rPr>
              <a:t>or </a:t>
            </a:r>
            <a:r>
              <a:rPr lang="en-US" sz="2400" dirty="0" err="1" smtClean="0">
                <a:solidFill>
                  <a:srgbClr val="FFFF00"/>
                </a:solidFill>
              </a:rPr>
              <a:t>keratinisation</a:t>
            </a:r>
            <a:r>
              <a:rPr lang="en-US" sz="2400" dirty="0">
                <a:solidFill>
                  <a:srgbClr val="FFFF00"/>
                </a:solidFill>
              </a:rPr>
              <a:t>. 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/>
              <a:t>The </a:t>
            </a:r>
            <a:r>
              <a:rPr lang="en-US" sz="2400" dirty="0" err="1"/>
              <a:t>tumour</a:t>
            </a:r>
            <a:r>
              <a:rPr lang="en-US" sz="2400" dirty="0"/>
              <a:t> </a:t>
            </a:r>
            <a:r>
              <a:rPr lang="en-US" sz="2400" dirty="0" smtClean="0"/>
              <a:t>may show </a:t>
            </a:r>
            <a:r>
              <a:rPr lang="en-US" sz="2400" dirty="0"/>
              <a:t>varying histologic grades of diﬀerentiation </a:t>
            </a:r>
            <a:r>
              <a:rPr lang="en-US" sz="2400" dirty="0" smtClean="0"/>
              <a:t>such as </a:t>
            </a:r>
            <a:r>
              <a:rPr lang="en-US" sz="2400" dirty="0"/>
              <a:t>well-diﬀerentiated, </a:t>
            </a:r>
            <a:r>
              <a:rPr lang="en-US" sz="2400" dirty="0" smtClean="0"/>
              <a:t>moderately-diﬀerentiated and poorly-diﬀerentiated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0643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Small cell carcinoma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01" y="1825624"/>
            <a:ext cx="9099029" cy="5032375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Small </a:t>
            </a:r>
            <a:r>
              <a:rPr lang="en-US" sz="2400" dirty="0"/>
              <a:t>cell carcinomas </a:t>
            </a:r>
            <a:r>
              <a:rPr lang="en-US" sz="2400" dirty="0" smtClean="0"/>
              <a:t>are frequently </a:t>
            </a:r>
            <a:r>
              <a:rPr lang="en-US" sz="2400" dirty="0"/>
              <a:t>hilar or central in location, have strong relationship to cigarette smoking and are highly malignant </a:t>
            </a:r>
            <a:r>
              <a:rPr lang="en-US" sz="2400" dirty="0" err="1"/>
              <a:t>tumours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/>
              <a:t>2 subtypes: </a:t>
            </a:r>
            <a:endParaRPr lang="en-US" sz="2400" dirty="0" smtClean="0"/>
          </a:p>
          <a:p>
            <a:r>
              <a:rPr lang="en-US" sz="2400" dirty="0" err="1">
                <a:solidFill>
                  <a:srgbClr val="FFFF00"/>
                </a:solidFill>
              </a:rPr>
              <a:t>i</a:t>
            </a:r>
            <a:r>
              <a:rPr lang="en-US" sz="2400" dirty="0">
                <a:solidFill>
                  <a:srgbClr val="FFFF00"/>
                </a:solidFill>
              </a:rPr>
              <a:t>) </a:t>
            </a:r>
            <a:r>
              <a:rPr lang="en-US" sz="2400" i="1" dirty="0">
                <a:solidFill>
                  <a:srgbClr val="FFFF00"/>
                </a:solidFill>
              </a:rPr>
              <a:t>Pure small cell carcinoma </a:t>
            </a:r>
            <a:r>
              <a:rPr lang="en-US" sz="2400" dirty="0"/>
              <a:t>is composed of uniform, small</a:t>
            </a:r>
            <a:br>
              <a:rPr lang="en-US" sz="2400" dirty="0"/>
            </a:br>
            <a:r>
              <a:rPr lang="en-US" sz="2400" dirty="0"/>
              <a:t>(or oat-like) cells, larger than lymphocytes with dense, </a:t>
            </a:r>
            <a:r>
              <a:rPr lang="en-US" sz="2400" dirty="0" smtClean="0"/>
              <a:t>round or </a:t>
            </a:r>
            <a:r>
              <a:rPr lang="en-US" sz="2400" dirty="0"/>
              <a:t>oval nuclei having diﬀuse </a:t>
            </a:r>
            <a:r>
              <a:rPr lang="en-US" sz="2400" dirty="0" smtClean="0"/>
              <a:t>chromatin, inconspicuous nucleoli </a:t>
            </a:r>
            <a:r>
              <a:rPr lang="en-US" sz="2400" dirty="0"/>
              <a:t>and very sparse cytoplasm (</a:t>
            </a:r>
            <a:r>
              <a:rPr lang="en-US" sz="2400" i="1" dirty="0"/>
              <a:t>oat = </a:t>
            </a:r>
            <a:r>
              <a:rPr lang="en-US" sz="2400" dirty="0"/>
              <a:t>a form of grain).</a:t>
            </a:r>
            <a:br>
              <a:rPr lang="en-US" sz="2400" dirty="0"/>
            </a:br>
            <a:r>
              <a:rPr lang="en-US" sz="2400" dirty="0" smtClean="0"/>
              <a:t>These </a:t>
            </a:r>
            <a:r>
              <a:rPr lang="en-US" sz="2400" dirty="0"/>
              <a:t>cells are </a:t>
            </a:r>
            <a:r>
              <a:rPr lang="en-US" sz="2400" dirty="0" err="1"/>
              <a:t>organised</a:t>
            </a:r>
            <a:r>
              <a:rPr lang="en-US" sz="2400" dirty="0"/>
              <a:t> into cords, aggregates and </a:t>
            </a:r>
            <a:r>
              <a:rPr lang="en-US" sz="2400" dirty="0" smtClean="0"/>
              <a:t>ribbons or </a:t>
            </a:r>
            <a:r>
              <a:rPr lang="en-US" sz="2400" dirty="0"/>
              <a:t>around small blood vessels forming </a:t>
            </a:r>
            <a:r>
              <a:rPr lang="en-US" sz="2400" dirty="0" err="1"/>
              <a:t>pseudorosettes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tumour</a:t>
            </a:r>
            <a:r>
              <a:rPr lang="en-US" sz="2400" dirty="0" smtClean="0"/>
              <a:t> </a:t>
            </a:r>
            <a:r>
              <a:rPr lang="en-US" sz="2400" dirty="0"/>
              <a:t>shows frequent and extensive </a:t>
            </a:r>
            <a:r>
              <a:rPr lang="en-US" sz="2400" dirty="0" smtClean="0"/>
              <a:t>necrosis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472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21" y="1825625"/>
            <a:ext cx="8829207" cy="4874978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ii) </a:t>
            </a:r>
            <a:r>
              <a:rPr lang="en-US" i="1" dirty="0">
                <a:solidFill>
                  <a:srgbClr val="FFFF00"/>
                </a:solidFill>
              </a:rPr>
              <a:t>Combined small cell carcinoma </a:t>
            </a:r>
            <a:r>
              <a:rPr lang="en-US" dirty="0"/>
              <a:t>is a </a:t>
            </a:r>
            <a:r>
              <a:rPr lang="en-US" dirty="0" err="1"/>
              <a:t>tumour</a:t>
            </a:r>
            <a:r>
              <a:rPr lang="en-US" dirty="0"/>
              <a:t> in which</a:t>
            </a:r>
            <a:br>
              <a:rPr lang="en-US" dirty="0"/>
            </a:br>
            <a:r>
              <a:rPr lang="en-US" dirty="0" smtClean="0"/>
              <a:t>there </a:t>
            </a:r>
            <a:r>
              <a:rPr lang="en-US" dirty="0"/>
              <a:t>is a </a:t>
            </a:r>
            <a:r>
              <a:rPr lang="en-US" dirty="0" smtClean="0"/>
              <a:t>definite </a:t>
            </a:r>
            <a:r>
              <a:rPr lang="en-US" dirty="0"/>
              <a:t>component of small cell carcinoma </a:t>
            </a:r>
            <a:r>
              <a:rPr lang="en-US" dirty="0" smtClean="0"/>
              <a:t>with component </a:t>
            </a:r>
            <a:r>
              <a:rPr lang="en-US" dirty="0"/>
              <a:t>of other non-small lung carcinoma such </a:t>
            </a:r>
            <a:r>
              <a:rPr lang="en-US" dirty="0" smtClean="0"/>
              <a:t>as squamous </a:t>
            </a:r>
            <a:r>
              <a:rPr lang="en-US" dirty="0"/>
              <a:t>cell and/or adenocarcinoma.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2290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872" y="1825625"/>
            <a:ext cx="8949128" cy="488996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3. </a:t>
            </a:r>
            <a:r>
              <a:rPr lang="en-US" sz="2400" b="1" dirty="0" smtClean="0">
                <a:solidFill>
                  <a:srgbClr val="FFFF00"/>
                </a:solidFill>
              </a:rPr>
              <a:t>Adenocarcinoma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dirty="0"/>
              <a:t>Adenocarcinoma, also called</a:t>
            </a:r>
            <a:br>
              <a:rPr lang="en-US" sz="2400" dirty="0"/>
            </a:br>
            <a:r>
              <a:rPr lang="en-US" sz="2400" i="1" dirty="0"/>
              <a:t>peripheral carcinoma </a:t>
            </a:r>
            <a:r>
              <a:rPr lang="en-US" sz="2400" dirty="0"/>
              <a:t>due to its location and </a:t>
            </a:r>
            <a:r>
              <a:rPr lang="en-US" sz="2400" i="1" dirty="0"/>
              <a:t>scar </a:t>
            </a:r>
            <a:r>
              <a:rPr lang="en-US" sz="2400" i="1" dirty="0" smtClean="0"/>
              <a:t>carcinoma </a:t>
            </a:r>
            <a:r>
              <a:rPr lang="en-US" sz="2400" dirty="0" smtClean="0"/>
              <a:t>due </a:t>
            </a:r>
            <a:r>
              <a:rPr lang="en-US" sz="2400" dirty="0"/>
              <a:t>to its association with areas of chronic </a:t>
            </a:r>
            <a:r>
              <a:rPr lang="en-US" sz="2400" dirty="0" smtClean="0"/>
              <a:t>scarring.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s the most </a:t>
            </a:r>
            <a:r>
              <a:rPr lang="en-US" sz="2400" dirty="0"/>
              <a:t>common bronchogenic </a:t>
            </a:r>
            <a:r>
              <a:rPr lang="en-US" sz="2400" dirty="0" smtClean="0"/>
              <a:t>carcinoma </a:t>
            </a:r>
            <a:r>
              <a:rPr lang="en-US" sz="2400" dirty="0"/>
              <a:t>in women and </a:t>
            </a:r>
            <a:r>
              <a:rPr lang="en-US" sz="2400" dirty="0" smtClean="0"/>
              <a:t>is slow-growing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FFFF00"/>
                </a:solidFill>
              </a:rPr>
              <a:t> 5 types: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i="1" dirty="0"/>
              <a:t>Acinar predominant adenocarcinoma </a:t>
            </a:r>
            <a:r>
              <a:rPr lang="en-US" sz="2400" dirty="0"/>
              <a:t>which has</a:t>
            </a:r>
            <a:br>
              <a:rPr lang="en-US" sz="2400" dirty="0"/>
            </a:br>
            <a:r>
              <a:rPr lang="en-US" sz="2400" dirty="0" smtClean="0"/>
              <a:t>predominance </a:t>
            </a:r>
            <a:r>
              <a:rPr lang="en-US" sz="2400" dirty="0"/>
              <a:t>of glandular structure and often occurs </a:t>
            </a:r>
            <a:r>
              <a:rPr lang="en-US" sz="2400" dirty="0" smtClean="0"/>
              <a:t>in the </a:t>
            </a:r>
            <a:r>
              <a:rPr lang="en-US" sz="2400" dirty="0"/>
              <a:t>larger bronchi.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4928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825624"/>
            <a:ext cx="9009089" cy="503237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ii) </a:t>
            </a:r>
            <a:r>
              <a:rPr lang="en-US" sz="2400" i="1" dirty="0">
                <a:solidFill>
                  <a:srgbClr val="FFFF00"/>
                </a:solidFill>
              </a:rPr>
              <a:t>Papillary predominant adenocarcinoma </a:t>
            </a:r>
            <a:r>
              <a:rPr lang="en-US" sz="2400" dirty="0"/>
              <a:t>which has a</a:t>
            </a:r>
            <a:br>
              <a:rPr lang="en-US" sz="2400" dirty="0"/>
            </a:br>
            <a:r>
              <a:rPr lang="en-US" sz="2400" dirty="0"/>
              <a:t>pronounced </a:t>
            </a:r>
            <a:r>
              <a:rPr lang="en-US" sz="2400" dirty="0" err="1"/>
              <a:t>macropapillary</a:t>
            </a:r>
            <a:r>
              <a:rPr lang="en-US" sz="2400" dirty="0"/>
              <a:t> </a:t>
            </a:r>
            <a:r>
              <a:rPr lang="en-US" sz="2400" dirty="0" err="1"/>
              <a:t>confguration</a:t>
            </a:r>
            <a:r>
              <a:rPr lang="en-US" sz="2400" dirty="0"/>
              <a:t> and is </a:t>
            </a:r>
            <a:r>
              <a:rPr lang="en-US" sz="2400" dirty="0" smtClean="0"/>
              <a:t>frequently peripherally </a:t>
            </a:r>
            <a:r>
              <a:rPr lang="en-US" sz="2400" dirty="0"/>
              <a:t>located in the lungs and is found in relation </a:t>
            </a:r>
            <a:r>
              <a:rPr lang="en-US" sz="2400" dirty="0" smtClean="0"/>
              <a:t>to pulmonary </a:t>
            </a:r>
            <a:r>
              <a:rPr lang="en-US" sz="2400" dirty="0"/>
              <a:t>scars (scar carcinoma) </a:t>
            </a:r>
            <a:br>
              <a:rPr lang="en-US" sz="2400" dirty="0"/>
            </a:br>
            <a:r>
              <a:rPr lang="en-US" sz="2400" dirty="0">
                <a:solidFill>
                  <a:srgbClr val="FFFF00"/>
                </a:solidFill>
              </a:rPr>
              <a:t>iii) </a:t>
            </a:r>
            <a:r>
              <a:rPr lang="en-US" sz="2400" i="1" dirty="0" err="1">
                <a:solidFill>
                  <a:srgbClr val="FFFF00"/>
                </a:solidFill>
              </a:rPr>
              <a:t>Lepidic</a:t>
            </a:r>
            <a:r>
              <a:rPr lang="en-US" sz="2400" i="1" dirty="0">
                <a:solidFill>
                  <a:srgbClr val="FFFF00"/>
                </a:solidFill>
              </a:rPr>
              <a:t> predominant </a:t>
            </a:r>
            <a:r>
              <a:rPr lang="en-US" sz="2400" dirty="0" smtClean="0"/>
              <a:t>is </a:t>
            </a:r>
            <a:r>
              <a:rPr lang="en-US" sz="2400" dirty="0" err="1" smtClean="0"/>
              <a:t>characterised</a:t>
            </a:r>
            <a:r>
              <a:rPr lang="en-US" sz="2400" dirty="0" smtClean="0"/>
              <a:t> </a:t>
            </a:r>
            <a:r>
              <a:rPr lang="en-US" sz="2400" dirty="0"/>
              <a:t>by cuboidal to tall </a:t>
            </a:r>
            <a:r>
              <a:rPr lang="en-US" sz="2400" dirty="0" smtClean="0"/>
              <a:t>columnar and </a:t>
            </a:r>
            <a:r>
              <a:rPr lang="en-US" sz="2400" dirty="0"/>
              <a:t>mucus-secreting epithelial cells growing along the existing </a:t>
            </a:r>
            <a:r>
              <a:rPr lang="en-US" sz="2400" dirty="0" smtClean="0"/>
              <a:t>alveoli</a:t>
            </a:r>
          </a:p>
          <a:p>
            <a:r>
              <a:rPr lang="en-US" sz="2400" dirty="0">
                <a:solidFill>
                  <a:srgbClr val="FFFF00"/>
                </a:solidFill>
              </a:rPr>
              <a:t>iv) </a:t>
            </a:r>
            <a:r>
              <a:rPr lang="en-US" sz="2400" i="1" dirty="0">
                <a:solidFill>
                  <a:srgbClr val="FFFF00"/>
                </a:solidFill>
              </a:rPr>
              <a:t>Solid predominant carcinoma </a:t>
            </a:r>
            <a:r>
              <a:rPr lang="en-US" sz="2400" dirty="0"/>
              <a:t>is a </a:t>
            </a:r>
            <a:r>
              <a:rPr lang="en-US" sz="2400" dirty="0" smtClean="0"/>
              <a:t>poorly-diﬀerentiated adeno carcinoma </a:t>
            </a:r>
            <a:r>
              <a:rPr lang="en-US" sz="2400" dirty="0"/>
              <a:t>lacking acini, tubules or papillae </a:t>
            </a:r>
            <a:r>
              <a:rPr lang="en-US" sz="2400" dirty="0" smtClean="0"/>
              <a:t>but having </a:t>
            </a:r>
            <a:r>
              <a:rPr lang="en-US" sz="2400" dirty="0"/>
              <a:t>mucus-containing vacuoles in many </a:t>
            </a:r>
            <a:r>
              <a:rPr lang="en-US" sz="2400" dirty="0" err="1"/>
              <a:t>tumour</a:t>
            </a:r>
            <a:r>
              <a:rPr lang="en-US" sz="2400" dirty="0"/>
              <a:t> cells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310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8316300" cy="4195481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The term </a:t>
            </a:r>
            <a:r>
              <a:rPr lang="en-US" sz="2800" dirty="0" err="1" smtClean="0"/>
              <a:t>bronchogenic</a:t>
            </a:r>
            <a:r>
              <a:rPr lang="en-US" sz="2800" dirty="0" smtClean="0"/>
              <a:t> </a:t>
            </a:r>
            <a:r>
              <a:rPr lang="en-US" sz="2800" dirty="0"/>
              <a:t>carcinoma is commonly used </a:t>
            </a:r>
            <a:r>
              <a:rPr lang="en-US" sz="2800" dirty="0" smtClean="0"/>
              <a:t>for cancer </a:t>
            </a:r>
            <a:r>
              <a:rPr lang="en-US" sz="2800" dirty="0"/>
              <a:t>of the lungs which includes carcinomas arising </a:t>
            </a:r>
            <a:r>
              <a:rPr lang="en-US" sz="2800" dirty="0" smtClean="0"/>
              <a:t>from the </a:t>
            </a:r>
            <a:r>
              <a:rPr lang="en-US" sz="2800" dirty="0"/>
              <a:t>respiratory epithelium lining the bronchi, bronchioles </a:t>
            </a:r>
            <a:r>
              <a:rPr lang="en-US" sz="2800" dirty="0" smtClean="0"/>
              <a:t>and alveoli</a:t>
            </a:r>
            <a:r>
              <a:rPr lang="en-US" sz="2800" dirty="0"/>
              <a:t>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1899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8316300" cy="4195481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v) </a:t>
            </a:r>
            <a:r>
              <a:rPr lang="en-US" sz="2800" i="1" dirty="0" err="1">
                <a:solidFill>
                  <a:srgbClr val="FFFF00"/>
                </a:solidFill>
              </a:rPr>
              <a:t>Micropapillary</a:t>
            </a:r>
            <a:r>
              <a:rPr lang="en-US" sz="2800" i="1" dirty="0">
                <a:solidFill>
                  <a:srgbClr val="FFFF00"/>
                </a:solidFill>
              </a:rPr>
              <a:t> predominant adenocarcinoma </a:t>
            </a:r>
            <a:r>
              <a:rPr lang="en-US" sz="2800" dirty="0" smtClean="0"/>
              <a:t>has </a:t>
            </a:r>
            <a:r>
              <a:rPr lang="en-US" sz="2800" dirty="0" err="1" smtClean="0"/>
              <a:t>tumour</a:t>
            </a:r>
            <a:r>
              <a:rPr lang="en-US" sz="2800" dirty="0" smtClean="0"/>
              <a:t> </a:t>
            </a:r>
            <a:r>
              <a:rPr lang="en-US" sz="2800" dirty="0"/>
              <a:t>cells growing in tiny papillary tufts </a:t>
            </a:r>
            <a:r>
              <a:rPr lang="en-US" sz="2800" dirty="0" smtClean="0"/>
              <a:t>lacking </a:t>
            </a:r>
            <a:r>
              <a:rPr lang="en-US" sz="2800" dirty="0" err="1" smtClean="0"/>
              <a:t>fibrovascular</a:t>
            </a:r>
            <a:r>
              <a:rPr lang="en-US" sz="2800" dirty="0" smtClean="0"/>
              <a:t> </a:t>
            </a:r>
            <a:r>
              <a:rPr lang="en-US" sz="2800" dirty="0"/>
              <a:t>core.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5138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825624"/>
            <a:ext cx="9009089" cy="503237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4. Large cell carcinoma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en-US" sz="2800" dirty="0" smtClean="0"/>
              <a:t>These </a:t>
            </a:r>
            <a:r>
              <a:rPr lang="en-US" sz="2800" dirty="0"/>
              <a:t>are </a:t>
            </a:r>
            <a:r>
              <a:rPr lang="en-US" sz="2800" dirty="0" smtClean="0"/>
              <a:t>undiﬀerentiated carcinomas </a:t>
            </a:r>
            <a:r>
              <a:rPr lang="en-US" sz="2800" dirty="0"/>
              <a:t>which lack the </a:t>
            </a:r>
            <a:r>
              <a:rPr lang="en-US" sz="2800" dirty="0" smtClean="0"/>
              <a:t>specific </a:t>
            </a:r>
            <a:r>
              <a:rPr lang="en-US" sz="2800" dirty="0"/>
              <a:t>features </a:t>
            </a:r>
            <a:br>
              <a:rPr lang="en-US" sz="2800" dirty="0"/>
            </a:br>
            <a:r>
              <a:rPr lang="en-US" sz="2800" dirty="0" smtClean="0"/>
              <a:t>The </a:t>
            </a:r>
            <a:r>
              <a:rPr lang="en-US" sz="2800" dirty="0" err="1"/>
              <a:t>tumour</a:t>
            </a:r>
            <a:r>
              <a:rPr lang="en-US" sz="2800" dirty="0"/>
              <a:t> cells </a:t>
            </a:r>
            <a:r>
              <a:rPr lang="en-US" sz="2800" dirty="0">
                <a:solidFill>
                  <a:srgbClr val="FFFF00"/>
                </a:solidFill>
              </a:rPr>
              <a:t>have </a:t>
            </a:r>
            <a:r>
              <a:rPr lang="en-US" sz="2800" dirty="0" smtClean="0">
                <a:solidFill>
                  <a:srgbClr val="FFFF00"/>
                </a:solidFill>
              </a:rPr>
              <a:t>large nuclei</a:t>
            </a:r>
            <a:r>
              <a:rPr lang="en-US" sz="2800" dirty="0">
                <a:solidFill>
                  <a:srgbClr val="FFFF00"/>
                </a:solidFill>
              </a:rPr>
              <a:t>, prominent nucleoli, abundant cytoplasm </a:t>
            </a:r>
            <a:r>
              <a:rPr lang="en-US" sz="2800" dirty="0"/>
              <a:t>and </a:t>
            </a:r>
            <a:r>
              <a:rPr lang="en-US" sz="2800" dirty="0" smtClean="0"/>
              <a:t>well defined </a:t>
            </a:r>
            <a:r>
              <a:rPr lang="en-US" sz="2800" dirty="0"/>
              <a:t>cell borders. </a:t>
            </a:r>
            <a:br>
              <a:rPr lang="en-US" sz="2800" dirty="0"/>
            </a:br>
            <a:r>
              <a:rPr lang="en-US" sz="2800" b="1" dirty="0">
                <a:solidFill>
                  <a:srgbClr val="FFFF00"/>
                </a:solidFill>
              </a:rPr>
              <a:t>5. </a:t>
            </a:r>
            <a:r>
              <a:rPr lang="en-US" sz="2800" b="1" dirty="0" err="1">
                <a:solidFill>
                  <a:srgbClr val="FFFF00"/>
                </a:solidFill>
              </a:rPr>
              <a:t>Adenosquamous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carcinoma</a:t>
            </a:r>
          </a:p>
          <a:p>
            <a:r>
              <a:rPr lang="en-US" sz="2800" b="1" dirty="0" smtClean="0"/>
              <a:t> </a:t>
            </a:r>
            <a:r>
              <a:rPr lang="en-US" sz="2800" dirty="0" smtClean="0"/>
              <a:t>These </a:t>
            </a:r>
            <a:r>
              <a:rPr lang="en-US" sz="2800" dirty="0"/>
              <a:t>are a small </a:t>
            </a:r>
            <a:r>
              <a:rPr lang="en-US" sz="2800" dirty="0" smtClean="0"/>
              <a:t>proportion </a:t>
            </a:r>
            <a:r>
              <a:rPr lang="en-US" sz="2800" dirty="0"/>
              <a:t>of peripheral scar carcinomas having clear </a:t>
            </a:r>
            <a:r>
              <a:rPr lang="en-US" sz="2800" dirty="0" smtClean="0"/>
              <a:t>evidence of </a:t>
            </a:r>
            <a:r>
              <a:rPr lang="en-US" sz="2800" dirty="0"/>
              <a:t>both </a:t>
            </a:r>
            <a:r>
              <a:rPr lang="en-US" sz="2800" dirty="0" err="1"/>
              <a:t>keratinisation</a:t>
            </a:r>
            <a:r>
              <a:rPr lang="en-US" sz="2800" dirty="0"/>
              <a:t> and glandular diﬀerentiation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2512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872" y="1825624"/>
            <a:ext cx="8949128" cy="49049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dirty="0"/>
              <a:t>Bronchogenic carcinoma can invade the </a:t>
            </a:r>
            <a:r>
              <a:rPr lang="en-US" sz="2400" dirty="0" smtClean="0"/>
              <a:t>adjoining structures directly</a:t>
            </a:r>
            <a:r>
              <a:rPr lang="en-US" sz="2400" dirty="0"/>
              <a:t>, or may spread by lymphatic and </a:t>
            </a:r>
            <a:r>
              <a:rPr lang="en-US" sz="2400" dirty="0" err="1" smtClean="0"/>
              <a:t>haematogenous</a:t>
            </a:r>
            <a:r>
              <a:rPr lang="en-US" sz="2400" dirty="0"/>
              <a:t> </a:t>
            </a:r>
            <a:r>
              <a:rPr lang="en-US" sz="2400" dirty="0" smtClean="0"/>
              <a:t>routes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</a:rPr>
              <a:t>Direct </a:t>
            </a:r>
            <a:r>
              <a:rPr lang="en-US" sz="2400" b="1" dirty="0">
                <a:solidFill>
                  <a:srgbClr val="FFFF00"/>
                </a:solidFill>
              </a:rPr>
              <a:t>spread 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 err="1"/>
              <a:t>tumour</a:t>
            </a:r>
            <a:r>
              <a:rPr lang="en-US" sz="2400" dirty="0"/>
              <a:t> extends directly by invading</a:t>
            </a:r>
            <a:br>
              <a:rPr lang="en-US" sz="2400" dirty="0"/>
            </a:br>
            <a:r>
              <a:rPr lang="en-US" sz="2400" dirty="0"/>
              <a:t>through the wall of the bronchus and destroys and replaces</a:t>
            </a:r>
            <a:br>
              <a:rPr lang="en-US" sz="2400" dirty="0"/>
            </a:br>
            <a:r>
              <a:rPr lang="en-US" sz="2400" dirty="0"/>
              <a:t>the </a:t>
            </a:r>
            <a:r>
              <a:rPr lang="en-US" sz="2400" dirty="0" err="1"/>
              <a:t>peribronchial</a:t>
            </a:r>
            <a:r>
              <a:rPr lang="en-US" sz="2400" dirty="0"/>
              <a:t> lung tissue.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it </a:t>
            </a:r>
            <a:r>
              <a:rPr lang="en-US" sz="2400" dirty="0"/>
              <a:t>spreads </a:t>
            </a:r>
            <a:r>
              <a:rPr lang="en-US" sz="2400" dirty="0" smtClean="0"/>
              <a:t>to the </a:t>
            </a:r>
            <a:r>
              <a:rPr lang="en-US" sz="2400" dirty="0"/>
              <a:t>opposite bronchus and lung, into the pleural cavity, </a:t>
            </a:r>
            <a:r>
              <a:rPr lang="en-US" sz="2400" dirty="0" smtClean="0"/>
              <a:t>the pericardium </a:t>
            </a:r>
            <a:r>
              <a:rPr lang="en-US" sz="2400" dirty="0"/>
              <a:t>and the myocardium and along the great vessels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1425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9144000" cy="487497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2. Lymphatic spread 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r>
              <a:rPr lang="en-US" sz="2400" dirty="0" smtClean="0"/>
              <a:t>Initially</a:t>
            </a:r>
            <a:r>
              <a:rPr lang="en-US" sz="2400" dirty="0"/>
              <a:t>, hilar lymph nodes are</a:t>
            </a:r>
            <a:br>
              <a:rPr lang="en-US" sz="2400" dirty="0"/>
            </a:br>
            <a:r>
              <a:rPr lang="en-US" sz="2400" dirty="0"/>
              <a:t>aﬀected. Later, lymphatic metastases occur to the other </a:t>
            </a:r>
            <a:r>
              <a:rPr lang="en-US" sz="2400" dirty="0" smtClean="0"/>
              <a:t>groups leading </a:t>
            </a:r>
            <a:r>
              <a:rPr lang="en-US" sz="2400" dirty="0"/>
              <a:t>to spread to mediastinal, cervical, supraclavicular </a:t>
            </a:r>
            <a:r>
              <a:rPr lang="en-US" sz="2400" dirty="0" smtClean="0"/>
              <a:t>and para-aortic </a:t>
            </a:r>
            <a:r>
              <a:rPr lang="en-US" sz="2400" dirty="0"/>
              <a:t>lymph nodes </a:t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b="1" dirty="0">
                <a:solidFill>
                  <a:srgbClr val="FFFF00"/>
                </a:solidFill>
              </a:rPr>
              <a:t>3. </a:t>
            </a:r>
            <a:r>
              <a:rPr lang="en-US" sz="2400" b="1" dirty="0" err="1">
                <a:solidFill>
                  <a:srgbClr val="FFFF00"/>
                </a:solidFill>
              </a:rPr>
              <a:t>Haematogenous</a:t>
            </a:r>
            <a:r>
              <a:rPr lang="en-US" sz="2400" b="1" dirty="0">
                <a:solidFill>
                  <a:srgbClr val="FFFF00"/>
                </a:solidFill>
              </a:rPr>
              <a:t> spread </a:t>
            </a:r>
            <a:endParaRPr lang="en-US" sz="2400" dirty="0" smtClean="0"/>
          </a:p>
          <a:p>
            <a:r>
              <a:rPr lang="en-US" sz="2400" dirty="0" smtClean="0"/>
              <a:t>sites </a:t>
            </a:r>
            <a:r>
              <a:rPr lang="en-US" sz="2400" dirty="0"/>
              <a:t>aﬀected, </a:t>
            </a:r>
            <a:r>
              <a:rPr lang="en-US" sz="2400" dirty="0" smtClean="0"/>
              <a:t>in descending </a:t>
            </a:r>
            <a:r>
              <a:rPr lang="en-US" sz="2400" dirty="0"/>
              <a:t>order of involvement, are: the liver, </a:t>
            </a:r>
            <a:r>
              <a:rPr lang="en-US" sz="2400" dirty="0" smtClean="0"/>
              <a:t>adrenals, bones</a:t>
            </a:r>
            <a:r>
              <a:rPr lang="en-US" sz="2400" dirty="0"/>
              <a:t>, pancreas, brain, opposite lung, kidneys and thyroid.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3413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92" y="1825624"/>
            <a:ext cx="8979108" cy="5032376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smtClean="0"/>
              <a:t>variable </a:t>
            </a:r>
            <a:r>
              <a:rPr lang="en-US" sz="2800" dirty="0"/>
              <a:t>and result </a:t>
            </a:r>
            <a:r>
              <a:rPr lang="en-US" sz="2800" dirty="0" smtClean="0"/>
              <a:t>from local </a:t>
            </a:r>
            <a:r>
              <a:rPr lang="en-US" sz="2800" dirty="0"/>
              <a:t>eﬀects, eﬀects due to occlusion of a bronchus, direct and distant metastases, and paraneoplastic syndromes.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Diagnostic</a:t>
            </a:r>
            <a:r>
              <a:rPr lang="en-US" sz="2800" dirty="0"/>
              <a:t> </a:t>
            </a:r>
            <a:r>
              <a:rPr lang="en-US" sz="2800" dirty="0" smtClean="0"/>
              <a:t>aids </a:t>
            </a:r>
            <a:r>
              <a:rPr lang="en-US" sz="2800" dirty="0"/>
              <a:t>include radiologic examination and CT scan of the </a:t>
            </a:r>
            <a:r>
              <a:rPr lang="en-US" sz="2800" dirty="0" smtClean="0"/>
              <a:t>chest, </a:t>
            </a:r>
            <a:r>
              <a:rPr lang="en-US" sz="2800" dirty="0" err="1" smtClean="0"/>
              <a:t>cytologic</a:t>
            </a:r>
            <a:r>
              <a:rPr lang="en-US" sz="2800" dirty="0" smtClean="0"/>
              <a:t> </a:t>
            </a:r>
            <a:r>
              <a:rPr lang="en-US" sz="2800" dirty="0"/>
              <a:t>examination of the sputum, bronchial washings </a:t>
            </a:r>
            <a:r>
              <a:rPr lang="en-US" sz="2800" dirty="0" smtClean="0"/>
              <a:t>and </a:t>
            </a:r>
            <a:r>
              <a:rPr lang="en-US" sz="2800" dirty="0" err="1" smtClean="0"/>
              <a:t>bronchioalveolar</a:t>
            </a:r>
            <a:r>
              <a:rPr lang="en-US" sz="2800" dirty="0" smtClean="0"/>
              <a:t> </a:t>
            </a:r>
            <a:r>
              <a:rPr lang="en-US" sz="2800" dirty="0"/>
              <a:t>lavage </a:t>
            </a:r>
            <a:br>
              <a:rPr lang="en-US" sz="28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61745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882" y="1825624"/>
            <a:ext cx="8335468" cy="4904959"/>
          </a:xfrm>
        </p:spPr>
        <p:txBody>
          <a:bodyPr>
            <a:normAutofit/>
          </a:bodyPr>
          <a:lstStyle/>
          <a:p>
            <a:r>
              <a:rPr lang="en-US" b="1" dirty="0"/>
              <a:t>1. LOCAL </a:t>
            </a:r>
            <a:r>
              <a:rPr lang="en-US" b="1" dirty="0" smtClean="0"/>
              <a:t>SYMPTOMS</a:t>
            </a:r>
          </a:p>
          <a:p>
            <a:r>
              <a:rPr lang="en-US" dirty="0" smtClean="0"/>
              <a:t>Most </a:t>
            </a:r>
            <a:r>
              <a:rPr lang="en-US" dirty="0"/>
              <a:t>common local complaints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FFFF00"/>
                </a:solidFill>
              </a:rPr>
              <a:t>cough</a:t>
            </a:r>
            <a:r>
              <a:rPr lang="en-US" dirty="0">
                <a:solidFill>
                  <a:srgbClr val="FFFF00"/>
                </a:solidFill>
              </a:rPr>
              <a:t>, chest pain, </a:t>
            </a:r>
            <a:r>
              <a:rPr lang="en-US" dirty="0" err="1">
                <a:solidFill>
                  <a:srgbClr val="FFFF00"/>
                </a:solidFill>
              </a:rPr>
              <a:t>dyspnoea</a:t>
            </a:r>
            <a:r>
              <a:rPr lang="en-US" dirty="0">
                <a:solidFill>
                  <a:srgbClr val="FFFF00"/>
                </a:solidFill>
              </a:rPr>
              <a:t> and </a:t>
            </a:r>
            <a:r>
              <a:rPr lang="en-US" dirty="0" err="1" smtClean="0">
                <a:solidFill>
                  <a:srgbClr val="FFFF00"/>
                </a:solidFill>
              </a:rPr>
              <a:t>haemoptysis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b="1" dirty="0"/>
              <a:t>2. BRONCHIAL OBSTRUCTIVE </a:t>
            </a:r>
            <a:r>
              <a:rPr lang="en-US" b="1" dirty="0" smtClean="0"/>
              <a:t>SYMPTOMS</a:t>
            </a:r>
          </a:p>
          <a:p>
            <a:r>
              <a:rPr lang="en-US" b="1" dirty="0" smtClean="0"/>
              <a:t> </a:t>
            </a:r>
            <a:r>
              <a:rPr lang="en-US" dirty="0"/>
              <a:t>Occlusion </a:t>
            </a:r>
            <a:r>
              <a:rPr lang="en-US" dirty="0" smtClean="0"/>
              <a:t>of a </a:t>
            </a:r>
            <a:r>
              <a:rPr lang="en-US" dirty="0"/>
              <a:t>bronchus may result </a:t>
            </a:r>
            <a:r>
              <a:rPr lang="en-US" dirty="0" smtClean="0"/>
              <a:t>in bronchopneumonia</a:t>
            </a:r>
            <a:r>
              <a:rPr lang="en-US" dirty="0"/>
              <a:t>, lung abscess </a:t>
            </a:r>
            <a:r>
              <a:rPr lang="en-US" dirty="0" smtClean="0"/>
              <a:t>and bronchiectasis </a:t>
            </a:r>
            <a:r>
              <a:rPr lang="en-US" dirty="0"/>
              <a:t>in the lung tissue distal to the site of </a:t>
            </a:r>
            <a:r>
              <a:rPr lang="en-US" dirty="0" smtClean="0"/>
              <a:t>obstruction and </a:t>
            </a:r>
            <a:r>
              <a:rPr lang="en-US" dirty="0"/>
              <a:t>cause their attendant symptoms like fever, </a:t>
            </a:r>
            <a:r>
              <a:rPr lang="en-US" dirty="0" smtClean="0"/>
              <a:t>productive cough</a:t>
            </a:r>
            <a:r>
              <a:rPr lang="en-US" dirty="0"/>
              <a:t>, pleural eﬀusion and weight loss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3322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STAGING AND PROGNOSIS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2052925"/>
            <a:ext cx="8316301" cy="48050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widely accepted clinical staging of lung cancer is </a:t>
            </a:r>
            <a:r>
              <a:rPr lang="en-US" sz="2800" dirty="0" smtClean="0"/>
              <a:t>according to </a:t>
            </a:r>
            <a:r>
              <a:rPr lang="en-US" sz="2800" dirty="0"/>
              <a:t>the </a:t>
            </a:r>
            <a:r>
              <a:rPr lang="en-US" sz="2800" dirty="0">
                <a:solidFill>
                  <a:srgbClr val="FFFF00"/>
                </a:solidFill>
              </a:rPr>
              <a:t>TNM </a:t>
            </a:r>
            <a:r>
              <a:rPr lang="en-US" sz="2800" dirty="0" err="1">
                <a:solidFill>
                  <a:srgbClr val="FFFF00"/>
                </a:solidFill>
              </a:rPr>
              <a:t>classifcation</a:t>
            </a:r>
            <a:r>
              <a:rPr lang="en-US" sz="2800" dirty="0"/>
              <a:t>, combining features of </a:t>
            </a:r>
            <a:r>
              <a:rPr lang="en-US" sz="2800" dirty="0" smtClean="0"/>
              <a:t>primary </a:t>
            </a:r>
            <a:r>
              <a:rPr lang="en-US" sz="2800" i="1" dirty="0" err="1" smtClean="0">
                <a:solidFill>
                  <a:srgbClr val="FFFF00"/>
                </a:solidFill>
              </a:rPr>
              <a:t>T</a:t>
            </a:r>
            <a:r>
              <a:rPr lang="en-US" sz="2800" dirty="0" err="1" smtClean="0">
                <a:solidFill>
                  <a:srgbClr val="FFFF00"/>
                </a:solidFill>
              </a:rPr>
              <a:t>umours</a:t>
            </a:r>
            <a:r>
              <a:rPr lang="en-US" sz="2800" dirty="0">
                <a:solidFill>
                  <a:srgbClr val="FFFF00"/>
                </a:solidFill>
              </a:rPr>
              <a:t>,</a:t>
            </a:r>
            <a:r>
              <a:rPr lang="en-US" sz="2800" dirty="0"/>
              <a:t> </a:t>
            </a:r>
            <a:r>
              <a:rPr lang="en-US" sz="2800" i="1" dirty="0">
                <a:solidFill>
                  <a:srgbClr val="FFFF00"/>
                </a:solidFill>
              </a:rPr>
              <a:t>N</a:t>
            </a:r>
            <a:r>
              <a:rPr lang="en-US" sz="2800" dirty="0">
                <a:solidFill>
                  <a:srgbClr val="FFFF00"/>
                </a:solidFill>
              </a:rPr>
              <a:t>odal </a:t>
            </a:r>
            <a:r>
              <a:rPr lang="en-US" sz="2800" dirty="0"/>
              <a:t>involvement and distant </a:t>
            </a:r>
            <a:r>
              <a:rPr lang="en-US" sz="2800" i="1" dirty="0">
                <a:solidFill>
                  <a:srgbClr val="FFFF00"/>
                </a:solidFill>
              </a:rPr>
              <a:t>M</a:t>
            </a:r>
            <a:r>
              <a:rPr lang="en-US" sz="2800" dirty="0">
                <a:solidFill>
                  <a:srgbClr val="FFFF00"/>
                </a:solidFill>
              </a:rPr>
              <a:t>etastases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TNM staging </a:t>
            </a:r>
            <a:r>
              <a:rPr lang="en-US" sz="2800" dirty="0"/>
              <a:t>divides all lung cancers into the following 4 stages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58108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43" y="1825624"/>
            <a:ext cx="8799226" cy="5032375"/>
          </a:xfrm>
        </p:spPr>
        <p:txBody>
          <a:bodyPr>
            <a:normAutofit lnSpcReduction="10000"/>
          </a:bodyPr>
          <a:lstStyle/>
          <a:p>
            <a:r>
              <a:rPr lang="en-US" sz="2800" i="1" dirty="0">
                <a:solidFill>
                  <a:srgbClr val="FFFF00"/>
                </a:solidFill>
              </a:rPr>
              <a:t>Occult: </a:t>
            </a:r>
            <a:r>
              <a:rPr lang="en-US" sz="2800" dirty="0"/>
              <a:t>Malignant cells in the bronchopulmonary </a:t>
            </a:r>
            <a:r>
              <a:rPr lang="en-US" sz="2800" dirty="0" smtClean="0"/>
              <a:t>secretions but </a:t>
            </a:r>
            <a:r>
              <a:rPr lang="en-US" sz="2800" dirty="0"/>
              <a:t>no evidence of primary </a:t>
            </a:r>
            <a:r>
              <a:rPr lang="en-US" sz="2800" dirty="0" err="1"/>
              <a:t>tumour</a:t>
            </a:r>
            <a:r>
              <a:rPr lang="en-US" sz="2800" dirty="0"/>
              <a:t> or metastasis.</a:t>
            </a:r>
            <a:br>
              <a:rPr lang="en-US" sz="2800" dirty="0"/>
            </a:br>
            <a:r>
              <a:rPr lang="en-US" sz="2800" i="1" dirty="0">
                <a:solidFill>
                  <a:srgbClr val="FFFF00"/>
                </a:solidFill>
              </a:rPr>
              <a:t>Stage I: </a:t>
            </a:r>
            <a:r>
              <a:rPr lang="en-US" sz="2800" dirty="0" err="1"/>
              <a:t>Tumour</a:t>
            </a:r>
            <a:r>
              <a:rPr lang="en-US" sz="2800" dirty="0"/>
              <a:t> less than 3 cm, with or without ipsilateral </a:t>
            </a:r>
            <a:r>
              <a:rPr lang="en-US" sz="2800" dirty="0" smtClean="0"/>
              <a:t>nodal involvement</a:t>
            </a:r>
            <a:r>
              <a:rPr lang="en-US" sz="2800" dirty="0"/>
              <a:t>, no distant metastasis.</a:t>
            </a:r>
            <a:br>
              <a:rPr lang="en-US" sz="2800" dirty="0"/>
            </a:br>
            <a:r>
              <a:rPr lang="en-US" sz="2800" i="1" dirty="0">
                <a:solidFill>
                  <a:srgbClr val="FFFF00"/>
                </a:solidFill>
              </a:rPr>
              <a:t>Stage II: </a:t>
            </a:r>
            <a:r>
              <a:rPr lang="en-US" sz="2800" dirty="0" err="1"/>
              <a:t>Tumour</a:t>
            </a:r>
            <a:r>
              <a:rPr lang="en-US" sz="2800" dirty="0"/>
              <a:t> larger than 3 cm, with ipsilateral hilar </a:t>
            </a:r>
            <a:r>
              <a:rPr lang="en-US" sz="2800" dirty="0" smtClean="0"/>
              <a:t>lymph node </a:t>
            </a:r>
            <a:r>
              <a:rPr lang="en-US" sz="2800" dirty="0"/>
              <a:t>involvement, no distant metastasis.</a:t>
            </a:r>
            <a:br>
              <a:rPr lang="en-US" sz="2800" dirty="0"/>
            </a:br>
            <a:r>
              <a:rPr lang="en-US" sz="2800" i="1" dirty="0">
                <a:solidFill>
                  <a:srgbClr val="FFFF00"/>
                </a:solidFill>
              </a:rPr>
              <a:t>Stage III: </a:t>
            </a:r>
            <a:r>
              <a:rPr lang="en-US" sz="2800" dirty="0" err="1"/>
              <a:t>Tumour</a:t>
            </a:r>
            <a:r>
              <a:rPr lang="en-US" sz="2800" dirty="0"/>
              <a:t> of any size, involving adjacent </a:t>
            </a:r>
            <a:r>
              <a:rPr lang="en-US" sz="2800" dirty="0" smtClean="0"/>
              <a:t>structures, involving </a:t>
            </a:r>
            <a:r>
              <a:rPr lang="en-US" sz="2800" dirty="0"/>
              <a:t>contralateral lymph nodes or distant metastasis.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9225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PNEUMOTHORAX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882" y="1825624"/>
            <a:ext cx="8335468" cy="490495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An accumulation of air in the pleural cavity is called</a:t>
            </a:r>
            <a:br>
              <a:rPr lang="en-US" sz="2800" dirty="0"/>
            </a:br>
            <a:r>
              <a:rPr lang="en-US" sz="2800" dirty="0"/>
              <a:t>pneumothorax. </a:t>
            </a:r>
            <a:endParaRPr lang="en-US" sz="2800" dirty="0" smtClean="0"/>
          </a:p>
          <a:p>
            <a:r>
              <a:rPr lang="en-US" sz="2800" dirty="0" smtClean="0"/>
              <a:t>It </a:t>
            </a:r>
            <a:r>
              <a:rPr lang="en-US" sz="2800" dirty="0"/>
              <a:t>may occur in one of the three </a:t>
            </a:r>
            <a:r>
              <a:rPr lang="en-US" sz="2800" dirty="0" smtClean="0"/>
              <a:t>circumstances: spontaneous</a:t>
            </a:r>
            <a:r>
              <a:rPr lang="en-US" sz="2800" dirty="0"/>
              <a:t>, traumatic and therapeutic </a:t>
            </a:r>
            <a:br>
              <a:rPr lang="en-US" sz="2800" dirty="0"/>
            </a:br>
            <a:r>
              <a:rPr lang="en-US" sz="2800" b="1" dirty="0" err="1">
                <a:solidFill>
                  <a:srgbClr val="FFFF00"/>
                </a:solidFill>
              </a:rPr>
              <a:t>i</a:t>
            </a:r>
            <a:r>
              <a:rPr lang="en-US" sz="2800" b="1" dirty="0">
                <a:solidFill>
                  <a:srgbClr val="FFFF00"/>
                </a:solidFill>
              </a:rPr>
              <a:t>) Spontaneous pneumothorax </a:t>
            </a:r>
            <a:r>
              <a:rPr lang="en-US" sz="2800" dirty="0"/>
              <a:t>occurs due to </a:t>
            </a:r>
            <a:r>
              <a:rPr lang="en-US" sz="2800" dirty="0" smtClean="0"/>
              <a:t>spontaneous rupture </a:t>
            </a:r>
            <a:r>
              <a:rPr lang="en-US" sz="2800" dirty="0"/>
              <a:t>of alveoli in any form of </a:t>
            </a:r>
            <a:r>
              <a:rPr lang="en-US" sz="2800" dirty="0" smtClean="0"/>
              <a:t>pulmonary </a:t>
            </a:r>
            <a:r>
              <a:rPr lang="en-US" sz="2800" dirty="0"/>
              <a:t>disease. </a:t>
            </a:r>
            <a:endParaRPr lang="en-US" sz="2800" dirty="0" smtClean="0"/>
          </a:p>
          <a:p>
            <a:r>
              <a:rPr lang="en-US" sz="2800" dirty="0" smtClean="0"/>
              <a:t>Most </a:t>
            </a:r>
            <a:r>
              <a:rPr lang="en-US" sz="2800" dirty="0"/>
              <a:t>commonly, spontaneous </a:t>
            </a:r>
            <a:r>
              <a:rPr lang="en-US" sz="2800" dirty="0" smtClean="0"/>
              <a:t>pneumothorax </a:t>
            </a:r>
            <a:r>
              <a:rPr lang="en-US" sz="2800" dirty="0"/>
              <a:t>occurs in </a:t>
            </a:r>
            <a:r>
              <a:rPr lang="en-US" sz="2800" dirty="0" smtClean="0"/>
              <a:t>association with </a:t>
            </a:r>
            <a:r>
              <a:rPr lang="en-US" sz="2800" dirty="0"/>
              <a:t>emphysema, asthma and </a:t>
            </a:r>
            <a:r>
              <a:rPr lang="en-US" sz="2800" dirty="0" smtClean="0"/>
              <a:t>tuberculosis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407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FF00"/>
                </a:solidFill>
              </a:rPr>
              <a:t>ii) Traumatic pneumothorax </a:t>
            </a:r>
            <a:r>
              <a:rPr lang="en-US" sz="2800" dirty="0"/>
              <a:t>is caused by trauma to the </a:t>
            </a:r>
            <a:r>
              <a:rPr lang="en-US" sz="2800" dirty="0" smtClean="0"/>
              <a:t>chest wall </a:t>
            </a:r>
            <a:r>
              <a:rPr lang="en-US" sz="2800" dirty="0"/>
              <a:t>or lungs, ruptured </a:t>
            </a:r>
            <a:r>
              <a:rPr lang="en-US" sz="2800" dirty="0" err="1"/>
              <a:t>oesophagus</a:t>
            </a:r>
            <a:r>
              <a:rPr lang="en-US" sz="2800" dirty="0"/>
              <a:t> or stomach, and </a:t>
            </a:r>
            <a:r>
              <a:rPr lang="en-US" sz="2800" dirty="0" smtClean="0"/>
              <a:t>surgical operations </a:t>
            </a:r>
            <a:r>
              <a:rPr lang="en-US" sz="2800" dirty="0"/>
              <a:t>of the thorax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9690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dirty="0"/>
              <a:t>Lung cancer</a:t>
            </a:r>
          </a:p>
        </p:txBody>
      </p:sp>
    </p:spTree>
    <p:extLst>
      <p:ext uri="{BB962C8B-B14F-4D97-AF65-F5344CB8AC3E}">
        <p14:creationId xmlns:p14="http://schemas.microsoft.com/office/powerpoint/2010/main" xmlns="" val="6092464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Harsh Mohan Text Book of </a:t>
            </a:r>
            <a:r>
              <a:rPr lang="en-US" dirty="0" smtClean="0"/>
              <a:t>Pathology</a:t>
            </a:r>
          </a:p>
          <a:p>
            <a:r>
              <a:rPr lang="en-US" dirty="0" smtClean="0"/>
              <a:t>Robbins &amp; </a:t>
            </a:r>
            <a:r>
              <a:rPr lang="en-US" dirty="0" err="1" smtClean="0"/>
              <a:t>Cotran</a:t>
            </a:r>
            <a:r>
              <a:rPr lang="en-US" dirty="0" smtClean="0"/>
              <a:t> Pathologic </a:t>
            </a:r>
            <a:r>
              <a:rPr lang="en-US" dirty="0" smtClean="0"/>
              <a:t>Basis </a:t>
            </a:r>
            <a:r>
              <a:rPr lang="en-US" dirty="0" smtClean="0"/>
              <a:t>of Disease,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INCIDENCE AND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825624"/>
            <a:ext cx="9009089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smtClean="0"/>
              <a:t>Lung cancer is </a:t>
            </a:r>
            <a:r>
              <a:rPr lang="en-US" sz="2800" dirty="0"/>
              <a:t>the most common primary malignant </a:t>
            </a:r>
            <a:r>
              <a:rPr lang="en-US" sz="2800" dirty="0" err="1" smtClean="0"/>
              <a:t>tumour</a:t>
            </a:r>
            <a:r>
              <a:rPr lang="en-US" sz="2800" dirty="0"/>
              <a:t> </a:t>
            </a:r>
            <a:r>
              <a:rPr lang="en-US" sz="2800" dirty="0" smtClean="0"/>
              <a:t>in </a:t>
            </a:r>
            <a:r>
              <a:rPr lang="en-US" sz="2800" dirty="0"/>
              <a:t>men and accounts for nearly 30% of all cancer deaths </a:t>
            </a:r>
            <a:r>
              <a:rPr lang="en-US" sz="2800" dirty="0" smtClean="0"/>
              <a:t>in both </a:t>
            </a:r>
            <a:r>
              <a:rPr lang="en-US" sz="2800" dirty="0"/>
              <a:t>sexes in developing countries.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Cancer of </a:t>
            </a:r>
            <a:r>
              <a:rPr lang="en-US" sz="2800" dirty="0"/>
              <a:t>the lung is a disease of middle and late life with </a:t>
            </a:r>
            <a:r>
              <a:rPr lang="en-US" sz="2800" dirty="0" smtClean="0"/>
              <a:t>peak incidence </a:t>
            </a:r>
            <a:r>
              <a:rPr lang="en-US" sz="2800" dirty="0"/>
              <a:t>in 55-65 years of age, after which there is gradual </a:t>
            </a:r>
            <a:r>
              <a:rPr lang="en-US" sz="2800" dirty="0" smtClean="0"/>
              <a:t>fall in </a:t>
            </a:r>
            <a:r>
              <a:rPr lang="en-US" sz="2800" dirty="0"/>
              <a:t>its incidence.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32012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There are 5 main histologic types of lung cancer: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92" y="1825624"/>
            <a:ext cx="8350458" cy="5032375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Squamous cell or epidermoid carcinoma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ii) Small cell carcinoma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iii) Adenocarcinoma (including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bronchioalveolar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carcinoma)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iv) Large cell carcinoma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v) Combined squamous cell carcinoma and adenocarcinoma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adenosquamous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carcinoma)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5280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21" y="1825625"/>
            <a:ext cx="9024079" cy="4844998"/>
          </a:xfrm>
        </p:spPr>
        <p:txBody>
          <a:bodyPr/>
          <a:lstStyle/>
          <a:p>
            <a:r>
              <a:rPr lang="en-US" sz="2800" dirty="0" smtClean="0"/>
              <a:t>Bronchogenic carcinoma </a:t>
            </a:r>
            <a:r>
              <a:rPr lang="en-US" sz="2800" dirty="0"/>
              <a:t>can be </a:t>
            </a:r>
            <a:r>
              <a:rPr lang="en-US" sz="2800" dirty="0" err="1"/>
              <a:t>classifed</a:t>
            </a:r>
            <a:r>
              <a:rPr lang="en-US" sz="2800" dirty="0"/>
              <a:t> into 3 groups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1. Small cell carcinomas, SCC (20-25%)</a:t>
            </a:r>
            <a:br>
              <a:rPr lang="en-US" sz="2800" dirty="0"/>
            </a:br>
            <a:r>
              <a:rPr lang="en-US" sz="2800" dirty="0"/>
              <a:t>2. Non-small cell carcinomas, NSCC (70-75%)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3</a:t>
            </a:r>
            <a:r>
              <a:rPr lang="en-US" sz="2800" dirty="0"/>
              <a:t>. Combined/mixed patterns (5-10%)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8979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92" y="1368424"/>
            <a:ext cx="8979108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smtClean="0"/>
              <a:t>The </a:t>
            </a:r>
            <a:r>
              <a:rPr lang="en-US" sz="2800" dirty="0"/>
              <a:t>high incidence of lung cancer is associated with a </a:t>
            </a:r>
            <a:r>
              <a:rPr lang="en-US" sz="2800" dirty="0" smtClean="0"/>
              <a:t>number of </a:t>
            </a:r>
            <a:r>
              <a:rPr lang="en-US" sz="2800" dirty="0"/>
              <a:t>etiologic factors, notably </a:t>
            </a:r>
            <a:r>
              <a:rPr lang="en-US" sz="2800" i="1" dirty="0"/>
              <a:t>cigarette smoking.</a:t>
            </a:r>
            <a:br>
              <a:rPr lang="en-US" sz="2800" i="1" dirty="0"/>
            </a:br>
            <a:r>
              <a:rPr lang="en-US" sz="2800" b="1" dirty="0">
                <a:solidFill>
                  <a:srgbClr val="FFFF00"/>
                </a:solidFill>
              </a:rPr>
              <a:t>1. SMOKING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en-US" sz="2800" dirty="0" smtClean="0"/>
              <a:t>The </a:t>
            </a:r>
            <a:r>
              <a:rPr lang="en-US" sz="2800" dirty="0"/>
              <a:t>most important factor for high incidence</a:t>
            </a:r>
            <a:br>
              <a:rPr lang="en-US" sz="2800" dirty="0"/>
            </a:br>
            <a:r>
              <a:rPr lang="en-US" sz="2800" dirty="0"/>
              <a:t>of all forms of bronchogenic carcinoma is tobacco smoking.</a:t>
            </a:r>
            <a:br>
              <a:rPr lang="en-US" sz="2800" dirty="0"/>
            </a:br>
            <a:r>
              <a:rPr lang="en-US" sz="2800" dirty="0"/>
              <a:t>About 80% of the lung cancer occurs in active smokers. </a:t>
            </a:r>
          </a:p>
        </p:txBody>
      </p:sp>
    </p:spTree>
    <p:extLst>
      <p:ext uri="{BB962C8B-B14F-4D97-AF65-F5344CB8AC3E}">
        <p14:creationId xmlns:p14="http://schemas.microsoft.com/office/powerpoint/2010/main" xmlns="" val="96028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smoking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92" y="1825624"/>
            <a:ext cx="8979108" cy="491994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i</a:t>
            </a:r>
            <a:r>
              <a:rPr lang="en-US" sz="2800" b="1" dirty="0">
                <a:solidFill>
                  <a:srgbClr val="FFFF00"/>
                </a:solidFill>
              </a:rPr>
              <a:t>) Total dose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a) An average active smoker has 13 times higher risk while </a:t>
            </a:r>
            <a:r>
              <a:rPr lang="en-US" sz="2800" dirty="0" smtClean="0"/>
              <a:t>a passive </a:t>
            </a:r>
            <a:r>
              <a:rPr lang="en-US" sz="2800" dirty="0"/>
              <a:t>smoker has 1.5 times risk of lung cancer than a nonsmoker.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b) </a:t>
            </a:r>
            <a:r>
              <a:rPr lang="en-US" sz="2800" dirty="0"/>
              <a:t>Cessation of smoking by a regular smoker results in </a:t>
            </a:r>
            <a:r>
              <a:rPr lang="en-US" sz="2800" dirty="0" smtClean="0"/>
              <a:t>gradual decline </a:t>
            </a:r>
            <a:r>
              <a:rPr lang="en-US" sz="2800" dirty="0"/>
              <a:t>in the chances of developing lung </a:t>
            </a:r>
            <a:r>
              <a:rPr lang="en-US" sz="2800" dirty="0" smtClean="0"/>
              <a:t>cancer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0258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92" y="1825624"/>
            <a:ext cx="8979108" cy="503237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ii) Histologic alterations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en-US" sz="2800" dirty="0" smtClean="0"/>
              <a:t>associated with  squamous </a:t>
            </a:r>
            <a:r>
              <a:rPr lang="en-US" sz="2800" dirty="0"/>
              <a:t>cell carcinoma and </a:t>
            </a:r>
            <a:r>
              <a:rPr lang="en-US" sz="2800" dirty="0" smtClean="0"/>
              <a:t>small cell </a:t>
            </a:r>
            <a:r>
              <a:rPr lang="en-US" sz="2800" dirty="0"/>
              <a:t>carcinoma of the lung </a:t>
            </a:r>
            <a:br>
              <a:rPr lang="en-US" sz="2800" dirty="0"/>
            </a:br>
            <a:r>
              <a:rPr lang="en-US" sz="2800" b="1" dirty="0">
                <a:solidFill>
                  <a:srgbClr val="FFFF00"/>
                </a:solidFill>
              </a:rPr>
              <a:t>iii) Mechanism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a) Analysis of the tar from cigarette smoke has </a:t>
            </a:r>
            <a:r>
              <a:rPr lang="en-US" sz="2800" dirty="0" smtClean="0"/>
              <a:t>revealed a </a:t>
            </a:r>
            <a:r>
              <a:rPr lang="en-US" sz="2800" dirty="0"/>
              <a:t>number of known carcinogens </a:t>
            </a:r>
            <a:r>
              <a:rPr lang="en-US" sz="2800" dirty="0" smtClean="0"/>
              <a:t>and </a:t>
            </a:r>
            <a:r>
              <a:rPr lang="en-US" sz="2800" dirty="0" err="1"/>
              <a:t>tumour</a:t>
            </a:r>
            <a:r>
              <a:rPr lang="en-US" sz="2800" dirty="0"/>
              <a:t> promoters (</a:t>
            </a:r>
            <a:r>
              <a:rPr lang="en-US" sz="2800" dirty="0" smtClean="0"/>
              <a:t>e.g. phenol </a:t>
            </a:r>
            <a:r>
              <a:rPr lang="en-US" sz="2800" dirty="0"/>
              <a:t>derivatives)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3295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264</TotalTime>
  <Words>456</Words>
  <Application>Microsoft Office PowerPoint</Application>
  <PresentationFormat>On-screen Show (4:3)</PresentationFormat>
  <Paragraphs>88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Ion</vt:lpstr>
      <vt:lpstr>Dr. R. Bindhusaran, Associate professor DEPT OF PATHOLOGY, SKHMC, Kulasekharam </vt:lpstr>
      <vt:lpstr>Slide 2</vt:lpstr>
      <vt:lpstr>Slide 3</vt:lpstr>
      <vt:lpstr>INCIDENCE AND CLASSIFICATION</vt:lpstr>
      <vt:lpstr>There are 5 main histologic types of lung cancer:</vt:lpstr>
      <vt:lpstr>Slide 6</vt:lpstr>
      <vt:lpstr>ETIOLOGY</vt:lpstr>
      <vt:lpstr>Effects of smoking</vt:lpstr>
      <vt:lpstr>Slide 9</vt:lpstr>
      <vt:lpstr>Slide 10</vt:lpstr>
      <vt:lpstr>MOLECULAR PATHOGENESIS  </vt:lpstr>
      <vt:lpstr>Slide 12</vt:lpstr>
      <vt:lpstr>MORPHOLOGIC FEATURES</vt:lpstr>
      <vt:lpstr>2. Peripheral type </vt:lpstr>
      <vt:lpstr>Histologically ( 5 types) </vt:lpstr>
      <vt:lpstr>2. Small cell carcinoma</vt:lpstr>
      <vt:lpstr>Slide 17</vt:lpstr>
      <vt:lpstr>Slide 18</vt:lpstr>
      <vt:lpstr>Slide 19</vt:lpstr>
      <vt:lpstr>Slide 20</vt:lpstr>
      <vt:lpstr>Slide 21</vt:lpstr>
      <vt:lpstr>SPREAD</vt:lpstr>
      <vt:lpstr>Slide 23</vt:lpstr>
      <vt:lpstr>CLINICAL FEATURES</vt:lpstr>
      <vt:lpstr>Slide 25</vt:lpstr>
      <vt:lpstr>STAGING AND PROGNOSIS  </vt:lpstr>
      <vt:lpstr>Slide 27</vt:lpstr>
      <vt:lpstr>PNEUMOTHORAX  </vt:lpstr>
      <vt:lpstr>Slide 29</vt:lpstr>
      <vt:lpstr>Reference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Dept.Of Pathology</cp:lastModifiedBy>
  <cp:revision>68</cp:revision>
  <dcterms:created xsi:type="dcterms:W3CDTF">2017-09-09T05:29:21Z</dcterms:created>
  <dcterms:modified xsi:type="dcterms:W3CDTF">2020-10-27T05:15:37Z</dcterms:modified>
</cp:coreProperties>
</file>